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4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Grande"/>
        <a:ea typeface="ヒラギノ角ゴ Pro W3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E6F"/>
    <a:srgbClr val="CC2030"/>
    <a:srgbClr val="005AA3"/>
    <a:srgbClr val="CF0031"/>
    <a:srgbClr val="00417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 snapToGrid="0" snapToObjects="1">
      <p:cViewPr>
        <p:scale>
          <a:sx n="100" d="100"/>
          <a:sy n="100" d="100"/>
        </p:scale>
        <p:origin x="-720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2" d="100"/>
          <a:sy n="92" d="100"/>
        </p:scale>
        <p:origin x="-3732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4E19A68-F862-4161-BA5F-01E1936A1310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488438-78F0-4C3F-BCAF-3720779A3C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402416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9CE3F47-768B-4FD3-A156-A0D45E0C2ABC}" type="datetime1">
              <a:rPr lang="en-US"/>
              <a:pPr>
                <a:defRPr/>
              </a:pPr>
              <a:t>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309E747-F866-48AF-ABFD-02E9D5793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604474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9CE3F47-768B-4FD3-A156-A0D45E0C2ABC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9E747-F866-48AF-ABFD-02E9D5793C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501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33425" y="1509203"/>
            <a:ext cx="1912630" cy="19293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760355" y="1299653"/>
            <a:ext cx="4755880" cy="1686758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EBE62-6BBF-4A67-A7F8-F4B4FA556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Awburgess1\Documents\OA\OA Logo\gif250\logo_250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247" y="1452308"/>
            <a:ext cx="2084808" cy="204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2760355" y="2986411"/>
            <a:ext cx="4755880" cy="566414"/>
          </a:xfrm>
        </p:spPr>
        <p:txBody>
          <a:bodyPr/>
          <a:lstStyle>
            <a:lvl1pPr marL="0" indent="0">
              <a:buNone/>
              <a:defRPr b="0" baseline="0">
                <a:solidFill>
                  <a:srgbClr val="163E6F"/>
                </a:solidFill>
              </a:defRPr>
            </a:lvl1pPr>
            <a:lvl5pPr marL="182880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US" dirty="0" smtClean="0"/>
              <a:t>Click to edit Subtitle</a:t>
            </a:r>
          </a:p>
        </p:txBody>
      </p:sp>
      <p:sp>
        <p:nvSpPr>
          <p:cNvPr id="23" name="Date Placeholder 6"/>
          <p:cNvSpPr>
            <a:spLocks noGrp="1"/>
          </p:cNvSpPr>
          <p:nvPr>
            <p:ph type="dt" sz="half" idx="11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FE55-0F10-4FED-9A31-87EB78F9584D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98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14300" y="334453"/>
            <a:ext cx="1455429" cy="16181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16B6-3DEF-4C1B-BC28-AC161F5BE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1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pic>
        <p:nvPicPr>
          <p:cNvPr id="6" name="Picture 2" descr="C:\Users\Awburgess1\Documents\OA\OA Logo\gif250\logo_250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981" y="596495"/>
            <a:ext cx="1116415" cy="109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48706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7880"/>
            <a:ext cx="4038600" cy="44482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ADAD3-69F1-4B71-AF99-B4DA86D85F53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DD21D-9FFB-4DCD-9E98-173C024A0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334453"/>
            <a:ext cx="1455429" cy="16181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C:\Users\Awburgess1\Documents\OA\OA Logo\gif250\logo_250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981" y="596495"/>
            <a:ext cx="1116415" cy="109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7880"/>
            <a:ext cx="4038600" cy="44482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1575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937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9608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1937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C0168-0CBA-48B9-A917-94AB6B858748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2938F-7995-4488-BEFB-030973838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334453"/>
            <a:ext cx="1455429" cy="16181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C:\Users\Awburgess1\Documents\OA\OA Logo\gif250\logo_250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981" y="596495"/>
            <a:ext cx="1116415" cy="109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9608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61432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02DA9-263A-49E9-A4D9-2EAA2298E3B4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B7316-8B5C-4728-B356-6F4672A6B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14300" y="334453"/>
            <a:ext cx="1455429" cy="16181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C:\Users\Awburgess1\Documents\OA\OA Logo\gif250\logo_250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981" y="596495"/>
            <a:ext cx="1116415" cy="109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45775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69DB5-AA4E-4F0B-84D9-05BFC891DF12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C52F5-968B-4158-88C1-9CA5F943E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96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6350" y="65087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338C4-08C4-4776-AE8D-067C92E3A625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ED6B1-6381-4424-A45A-CCB1CA474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4760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43063" y="460375"/>
            <a:ext cx="70437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6130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08750"/>
            <a:ext cx="412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95B3D7"/>
                </a:solidFill>
                <a:latin typeface="Helvetica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E669AA5-5E04-4E14-B87C-84939962A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22725" y="6508750"/>
            <a:ext cx="1727200" cy="365125"/>
          </a:xfrm>
          <a:custGeom>
            <a:avLst/>
            <a:gdLst>
              <a:gd name="connsiteX0" fmla="*/ 0 w 595382"/>
              <a:gd name="connsiteY0" fmla="*/ 0 h 365125"/>
              <a:gd name="connsiteX1" fmla="*/ 595382 w 595382"/>
              <a:gd name="connsiteY1" fmla="*/ 0 h 365125"/>
              <a:gd name="connsiteX2" fmla="*/ 595382 w 595382"/>
              <a:gd name="connsiteY2" fmla="*/ 365125 h 365125"/>
              <a:gd name="connsiteX3" fmla="*/ 0 w 595382"/>
              <a:gd name="connsiteY3" fmla="*/ 365125 h 365125"/>
              <a:gd name="connsiteX4" fmla="*/ 0 w 595382"/>
              <a:gd name="connsiteY4" fmla="*/ 0 h 36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382" h="365125">
                <a:moveTo>
                  <a:pt x="0" y="0"/>
                </a:moveTo>
                <a:lnTo>
                  <a:pt x="595382" y="0"/>
                </a:lnTo>
                <a:lnTo>
                  <a:pt x="595382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95B3D7"/>
                </a:solidFill>
                <a:latin typeface="Helvetica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DE0568F-5907-4139-9757-516DC4E94D3C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pic>
        <p:nvPicPr>
          <p:cNvPr id="1030" name="Picture 13" descr="AnnivGrStandard_White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8" y="6508750"/>
            <a:ext cx="1830387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457200" rtl="0" fontAlgn="base">
        <a:spcBef>
          <a:spcPct val="0"/>
        </a:spcBef>
        <a:spcAft>
          <a:spcPct val="0"/>
        </a:spcAft>
        <a:defRPr sz="3200" b="1" kern="1200">
          <a:solidFill>
            <a:srgbClr val="CC2030"/>
          </a:solidFill>
          <a:latin typeface="Helvetica"/>
          <a:ea typeface="ヒラギノ角ゴ Pro W3" charset="0"/>
          <a:cs typeface="ヒラギノ角ゴ Pro W3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3200" b="1">
          <a:solidFill>
            <a:srgbClr val="CF0031"/>
          </a:solidFill>
          <a:latin typeface="Helvetica" charset="0"/>
          <a:ea typeface="ヒラギノ角ゴ Pro W3" charset="0"/>
          <a:cs typeface="ヒラギノ角ゴ Pro W3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 b="1">
          <a:solidFill>
            <a:srgbClr val="CF0031"/>
          </a:solidFill>
          <a:latin typeface="Helvetica" charset="0"/>
          <a:ea typeface="ヒラギノ角ゴ Pro W3" charset="0"/>
          <a:cs typeface="ヒラギノ角ゴ Pro W3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 b="1">
          <a:solidFill>
            <a:srgbClr val="CF0031"/>
          </a:solidFill>
          <a:latin typeface="Helvetica" charset="0"/>
          <a:ea typeface="ヒラギノ角ゴ Pro W3" charset="0"/>
          <a:cs typeface="ヒラギノ角ゴ Pro W3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 b="1">
          <a:solidFill>
            <a:srgbClr val="CF0031"/>
          </a:solidFill>
          <a:latin typeface="Helvetica" charset="0"/>
          <a:ea typeface="ヒラギノ角ゴ Pro W3" charset="0"/>
          <a:cs typeface="ヒラギノ角ゴ Pro W3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F0031"/>
          </a:solidFill>
          <a:latin typeface="Helvetica" charset="0"/>
          <a:ea typeface="ヒラギノ角ゴ Pro W3" charset="0"/>
          <a:cs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F0031"/>
          </a:solidFill>
          <a:latin typeface="Helvetica" charset="0"/>
          <a:ea typeface="ヒラギノ角ゴ Pro W3" charset="0"/>
          <a:cs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F0031"/>
          </a:solidFill>
          <a:latin typeface="Helvetica" charset="0"/>
          <a:ea typeface="ヒラギノ角ゴ Pro W3" charset="0"/>
          <a:cs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F0031"/>
          </a:solidFill>
          <a:latin typeface="Helvetica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63E6F"/>
          </a:solidFill>
          <a:latin typeface="Helvetica"/>
          <a:ea typeface="ヒラギノ角ゴ Pro W3" charset="0"/>
          <a:cs typeface="ヒラギノ角ゴ Pro W3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163E6F"/>
          </a:solidFill>
          <a:latin typeface="Helvetica"/>
          <a:ea typeface="ヒラギノ角ゴ Pro W3" charset="0"/>
          <a:cs typeface="ヒラギノ角ゴ Pro W3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163E6F"/>
          </a:solidFill>
          <a:latin typeface="Helvetica"/>
          <a:ea typeface="ヒラギノ角ゴ Pro W3" charset="0"/>
          <a:cs typeface="ヒラギノ角ゴ Pro W3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1400" b="1" i="1" kern="1200">
          <a:solidFill>
            <a:srgbClr val="CC2030"/>
          </a:solidFill>
          <a:latin typeface="Helvetica"/>
          <a:ea typeface="ヒラギノ角ゴ Pro W3" charset="0"/>
          <a:cs typeface="ヒラギノ角ゴ Pro W3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200" i="1" kern="1200">
          <a:solidFill>
            <a:srgbClr val="163E6F"/>
          </a:solidFill>
          <a:latin typeface="Helvetica"/>
          <a:ea typeface="ヒラギノ角ゴ Pro W3" charset="0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pitchFamily="34" charset="0"/>
                <a:ea typeface="ヒラギノ角ゴ Pro W3"/>
                <a:cs typeface="ヒラギノ角ゴ Pro W3"/>
              </a:rPr>
              <a:t>Unit Elections Training</a:t>
            </a:r>
          </a:p>
        </p:txBody>
      </p:sp>
      <p:sp>
        <p:nvSpPr>
          <p:cNvPr id="921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9pPr>
          </a:lstStyle>
          <a:p>
            <a:pPr eaLnBrk="1" hangingPunct="1"/>
            <a:fld id="{99AE64D2-00BE-4AE3-A9F6-8C82D91AA4EE}" type="slidenum">
              <a:rPr lang="en-US" smtClean="0">
                <a:solidFill>
                  <a:srgbClr val="95B3D7"/>
                </a:solidFill>
                <a:latin typeface="Helvetica" pitchFamily="34" charset="0"/>
              </a:rPr>
              <a:pPr eaLnBrk="1" hangingPunct="1"/>
              <a:t>1</a:t>
            </a:fld>
            <a:endParaRPr lang="en-US" smtClean="0">
              <a:solidFill>
                <a:srgbClr val="95B3D7"/>
              </a:solidFill>
              <a:latin typeface="Helvetica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Tsoiotsi Tsogalii </a:t>
            </a:r>
            <a:r>
              <a:rPr lang="en-US" dirty="0" smtClean="0"/>
              <a:t>Lodge 70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DB843CB-6ACD-48DF-9E39-0CEF80935B76}" type="datetime1">
              <a:rPr lang="en-US" smtClean="0"/>
              <a:pPr>
                <a:defRPr/>
              </a:pPr>
              <a:t>2/5/2015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of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841500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Prior to starting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Verify Unit Election Form with </a:t>
            </a:r>
            <a:r>
              <a:rPr lang="en-US" dirty="0" smtClean="0"/>
              <a:t>the Unit </a:t>
            </a:r>
            <a:r>
              <a:rPr lang="en-US" dirty="0"/>
              <a:t>Leader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The Unit Leader must sign the completed Unit Election Form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Certify all Scouts have met eligibility requirements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Confirm at least 50% of active youth membership is present and record the number on the election form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Write names of eligible Scouts on </a:t>
            </a:r>
            <a:r>
              <a:rPr lang="en-US" dirty="0" smtClean="0"/>
              <a:t>whiteboard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3507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of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1860550"/>
            <a:ext cx="8229600" cy="4525963"/>
          </a:xfrm>
        </p:spPr>
        <p:txBody>
          <a:bodyPr/>
          <a:lstStyle/>
          <a:p>
            <a:r>
              <a:rPr lang="en-US" dirty="0" smtClean="0"/>
              <a:t>Election</a:t>
            </a:r>
          </a:p>
          <a:p>
            <a:pPr lvl="1"/>
            <a:r>
              <a:rPr lang="en-US" dirty="0"/>
              <a:t>Introduce the Unit Election Team</a:t>
            </a:r>
          </a:p>
          <a:p>
            <a:pPr lvl="1"/>
            <a:r>
              <a:rPr lang="en-US" dirty="0"/>
              <a:t>Announce who may vote by secret </a:t>
            </a:r>
            <a:r>
              <a:rPr lang="en-US" dirty="0" smtClean="0"/>
              <a:t>ballot</a:t>
            </a:r>
          </a:p>
          <a:p>
            <a:pPr lvl="2"/>
            <a:r>
              <a:rPr lang="en-US" dirty="0" smtClean="0"/>
              <a:t>Every </a:t>
            </a:r>
            <a:r>
              <a:rPr lang="en-US" dirty="0"/>
              <a:t>registered active member under the age of 21 may vote. Voters may vote for </a:t>
            </a:r>
            <a:r>
              <a:rPr lang="en-US" dirty="0" smtClean="0"/>
              <a:t>any number of eligible scouts, none of those eligible (blank), </a:t>
            </a:r>
            <a:r>
              <a:rPr lang="en-US" dirty="0"/>
              <a:t>or abstain </a:t>
            </a:r>
            <a:r>
              <a:rPr lang="en-US" dirty="0" smtClean="0"/>
              <a:t>form voting (no ballot).</a:t>
            </a:r>
            <a:endParaRPr lang="en-US" dirty="0"/>
          </a:p>
          <a:p>
            <a:pPr lvl="1"/>
            <a:r>
              <a:rPr lang="en-US" dirty="0"/>
              <a:t>All eligible Scouts who receive votes from at least</a:t>
            </a:r>
            <a:br>
              <a:rPr lang="en-US" dirty="0"/>
            </a:br>
            <a:r>
              <a:rPr lang="en-US" dirty="0"/>
              <a:t>50% of those turning in ballots are elected</a:t>
            </a:r>
          </a:p>
          <a:p>
            <a:pPr lvl="1"/>
            <a:r>
              <a:rPr lang="en-US" dirty="0"/>
              <a:t>Follow the Unit Election Ceremony as outlined in the Unit Elections Manual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98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of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1" y="1908175"/>
            <a:ext cx="8134350" cy="4525963"/>
          </a:xfrm>
        </p:spPr>
        <p:txBody>
          <a:bodyPr/>
          <a:lstStyle/>
          <a:p>
            <a:r>
              <a:rPr lang="en-US" dirty="0" smtClean="0"/>
              <a:t>After the Election</a:t>
            </a:r>
          </a:p>
          <a:p>
            <a:pPr lvl="1"/>
            <a:r>
              <a:rPr lang="en-US" dirty="0"/>
              <a:t>Count the ballots in private with an Adult Representative of the Unit</a:t>
            </a:r>
          </a:p>
          <a:p>
            <a:pPr lvl="1"/>
            <a:r>
              <a:rPr lang="en-US" dirty="0"/>
              <a:t>After the ballots are tallied, if one Scout is elected the result is final. If no Scout is elected, the unit has the option of holding a second election. After a second vote, the result is final</a:t>
            </a:r>
          </a:p>
          <a:p>
            <a:pPr lvl="1"/>
            <a:r>
              <a:rPr lang="en-US" dirty="0"/>
              <a:t>The ballots must be saved and sealed </a:t>
            </a:r>
            <a:r>
              <a:rPr lang="en-US" dirty="0" smtClean="0"/>
              <a:t>into the small business sized envelope</a:t>
            </a:r>
            <a:endParaRPr lang="en-US" dirty="0"/>
          </a:p>
          <a:p>
            <a:pPr lvl="1"/>
            <a:r>
              <a:rPr lang="en-US" dirty="0"/>
              <a:t>Ask the Unit Leader if the results will or will not be </a:t>
            </a:r>
            <a:r>
              <a:rPr lang="en-US" dirty="0" smtClean="0"/>
              <a:t>                       announced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118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of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1" y="1908175"/>
            <a:ext cx="8134350" cy="4525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After the Election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Access the UE site, update the system with the results including UE team members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Sign </a:t>
            </a:r>
            <a:r>
              <a:rPr lang="en-US" dirty="0" smtClean="0"/>
              <a:t>3 copies of the </a:t>
            </a:r>
            <a:r>
              <a:rPr lang="en-US" dirty="0" smtClean="0"/>
              <a:t>final results ballot and have Unit Leader </a:t>
            </a:r>
            <a:r>
              <a:rPr lang="en-US" dirty="0" smtClean="0"/>
              <a:t>sign all 3 copies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Leave </a:t>
            </a:r>
            <a:r>
              <a:rPr lang="en-US" dirty="0" smtClean="0"/>
              <a:t>a copy of </a:t>
            </a:r>
            <a:r>
              <a:rPr lang="en-US" dirty="0" smtClean="0"/>
              <a:t>the final ballot with the results indicated.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Collect Adult </a:t>
            </a:r>
            <a:r>
              <a:rPr lang="en-US" dirty="0" smtClean="0"/>
              <a:t>Nominations </a:t>
            </a:r>
            <a:r>
              <a:rPr lang="en-US" dirty="0" smtClean="0"/>
              <a:t>that match selections on the site.  Return to </a:t>
            </a:r>
            <a:r>
              <a:rPr lang="en-US" dirty="0" smtClean="0"/>
              <a:t>the council office by June 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Give the </a:t>
            </a:r>
            <a:r>
              <a:rPr lang="en-US" dirty="0" smtClean="0"/>
              <a:t>remaining two copies of the </a:t>
            </a:r>
            <a:r>
              <a:rPr lang="en-US" dirty="0" smtClean="0"/>
              <a:t>ballot results  </a:t>
            </a:r>
            <a:br>
              <a:rPr lang="en-US" dirty="0" smtClean="0"/>
            </a:br>
            <a:r>
              <a:rPr lang="en-US" dirty="0" smtClean="0"/>
              <a:t>and the ballots to the chapter UE coordinator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9734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Entry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875" y="1757362"/>
            <a:ext cx="8229600" cy="1004888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www.ue.lodge70.org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060451" y="2628900"/>
            <a:ext cx="8039099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b="1" kern="1200">
                <a:solidFill>
                  <a:srgbClr val="163E6F"/>
                </a:solidFill>
                <a:latin typeface="Helvetica"/>
                <a:ea typeface="ヒラギノ角ゴ Pro W3" charset="0"/>
                <a:cs typeface="ヒラギノ角ゴ Pro W3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rgbClr val="163E6F"/>
                </a:solidFill>
                <a:latin typeface="Helvetica"/>
                <a:ea typeface="ヒラギノ角ゴ Pro W3" charset="0"/>
                <a:cs typeface="ヒラギノ角ゴ Pro W3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rgbClr val="163E6F"/>
                </a:solidFill>
                <a:latin typeface="Helvetica"/>
                <a:ea typeface="ヒラギノ角ゴ Pro W3" charset="0"/>
                <a:cs typeface="ヒラギノ角ゴ Pro W3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400" b="1" i="1" kern="1200">
                <a:solidFill>
                  <a:srgbClr val="CC2030"/>
                </a:solidFill>
                <a:latin typeface="Helvetica"/>
                <a:ea typeface="ヒラギノ角ゴ Pro W3" charset="0"/>
                <a:cs typeface="ヒラギノ角ゴ Pro W3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200" i="1" kern="1200">
                <a:solidFill>
                  <a:srgbClr val="163E6F"/>
                </a:solidFill>
                <a:latin typeface="Helvetica"/>
                <a:ea typeface="ヒラギノ角ゴ Pro W3" charset="0"/>
                <a:cs typeface="ヒラギノ角ゴ Pro W3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Private page for election teams</a:t>
            </a:r>
          </a:p>
          <a:p>
            <a:r>
              <a:rPr lang="en-US" dirty="0" smtClean="0"/>
              <a:t>Must be typed into the address bar</a:t>
            </a:r>
          </a:p>
          <a:p>
            <a:endParaRPr lang="en-US" dirty="0" smtClean="0"/>
          </a:p>
          <a:p>
            <a:r>
              <a:rPr lang="en-US" dirty="0" smtClean="0"/>
              <a:t>Contains all election team materials and resources</a:t>
            </a:r>
          </a:p>
          <a:p>
            <a:r>
              <a:rPr lang="en-US" dirty="0" smtClean="0"/>
              <a:t>Location of online entry links</a:t>
            </a:r>
          </a:p>
        </p:txBody>
      </p:sp>
    </p:spTree>
    <p:extLst>
      <p:ext uri="{BB962C8B-B14F-4D97-AF65-F5344CB8AC3E}">
        <p14:creationId xmlns:p14="http://schemas.microsoft.com/office/powerpoint/2010/main" xmlns="" val="2097599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pitchFamily="34" charset="0"/>
                <a:ea typeface="ヒラギノ角ゴ Pro W3"/>
                <a:cs typeface="ヒラギノ角ゴ Pro W3"/>
              </a:rPr>
              <a:t>Purpose of Unit Elections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400" y="1949448"/>
            <a:ext cx="8229600" cy="32654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Helvetica" pitchFamily="34" charset="0"/>
                <a:ea typeface="ヒラギノ角ゴ Pro W3"/>
                <a:cs typeface="ヒラギノ角ゴ Pro W3"/>
              </a:rPr>
              <a:t>Elect eligible Scouts into the Order of the Arrow</a:t>
            </a:r>
            <a:endParaRPr lang="en-US" sz="800" dirty="0" smtClean="0">
              <a:latin typeface="Helvetica" pitchFamily="34" charset="0"/>
              <a:ea typeface="ヒラギノ角ゴ Pro W3"/>
              <a:cs typeface="ヒラギノ角ゴ Pro W3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Helvetica" pitchFamily="34" charset="0"/>
                <a:ea typeface="ヒラギノ角ゴ Pro W3"/>
                <a:cs typeface="ヒラギノ角ゴ Pro W3"/>
              </a:rPr>
              <a:t>Create a connection between the Chapter and Unit</a:t>
            </a:r>
            <a:endParaRPr lang="en-US" sz="800" dirty="0" smtClean="0">
              <a:latin typeface="Helvetica" pitchFamily="34" charset="0"/>
              <a:ea typeface="ヒラギノ角ゴ Pro W3"/>
              <a:cs typeface="ヒラギノ角ゴ Pro W3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Helvetica" pitchFamily="34" charset="0"/>
                <a:ea typeface="ヒラギノ角ゴ Pro W3"/>
                <a:cs typeface="ヒラギノ角ゴ Pro W3"/>
              </a:rPr>
              <a:t>Reintroduce members and nonmembers to the OA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Helvetica" pitchFamily="34" charset="0"/>
                <a:ea typeface="ヒラギノ角ゴ Pro W3"/>
                <a:cs typeface="ヒラギノ角ゴ Pro W3"/>
              </a:rPr>
              <a:t>Spark inactive OA members with in the unit</a:t>
            </a:r>
          </a:p>
          <a:p>
            <a:endParaRPr lang="en-US" dirty="0" smtClean="0">
              <a:latin typeface="Helvetica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Grande"/>
                <a:ea typeface="ヒラギノ角ゴ Pro W3"/>
                <a:cs typeface="ヒラギノ角ゴ Pro W3"/>
              </a:defRPr>
            </a:lvl9pPr>
          </a:lstStyle>
          <a:p>
            <a:pPr eaLnBrk="1" hangingPunct="1"/>
            <a:fld id="{3E1D8C4C-7868-4A66-A9F5-9AF2DBB063A0}" type="slidenum">
              <a:rPr lang="en-US" smtClean="0">
                <a:solidFill>
                  <a:srgbClr val="95B3D7"/>
                </a:solidFill>
                <a:latin typeface="Helvetica" pitchFamily="34" charset="0"/>
              </a:rPr>
              <a:pPr eaLnBrk="1" hangingPunct="1"/>
              <a:t>2</a:t>
            </a:fld>
            <a:endParaRPr lang="en-US" smtClean="0">
              <a:solidFill>
                <a:srgbClr val="95B3D7"/>
              </a:solidFill>
              <a:latin typeface="Helvetica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346D7D8-5812-4B28-9785-093908600385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Youth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950" y="1816100"/>
            <a:ext cx="8229600" cy="4525963"/>
          </a:xfrm>
        </p:spPr>
        <p:txBody>
          <a:bodyPr wrap="square"/>
          <a:lstStyle/>
          <a:p>
            <a:pPr>
              <a:lnSpc>
                <a:spcPct val="150000"/>
              </a:lnSpc>
            </a:pPr>
            <a:r>
              <a:rPr lang="en-US" dirty="0" smtClean="0"/>
              <a:t>Have the unit leader’s </a:t>
            </a:r>
            <a:r>
              <a:rPr lang="en-US" dirty="0"/>
              <a:t>a</a:t>
            </a:r>
            <a:r>
              <a:rPr lang="en-US" dirty="0" smtClean="0"/>
              <a:t>pproval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Registered member of the </a:t>
            </a:r>
            <a:r>
              <a:rPr lang="en-US" dirty="0" smtClean="0"/>
              <a:t>BSA (Troop or Team)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Hold the First Class Rank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Meet the camping requirements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15 days and nights in the last two years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Including one long-term experience (6 days &amp; 5 nights)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balance </a:t>
            </a:r>
            <a:r>
              <a:rPr lang="en-US" dirty="0" smtClean="0"/>
              <a:t>must </a:t>
            </a:r>
            <a:r>
              <a:rPr lang="en-US" dirty="0"/>
              <a:t>be </a:t>
            </a:r>
            <a:r>
              <a:rPr lang="en-US" dirty="0" smtClean="0"/>
              <a:t>from overnight</a:t>
            </a:r>
            <a:r>
              <a:rPr lang="en-US" dirty="0"/>
              <a:t>, weekend,  </a:t>
            </a:r>
            <a:r>
              <a:rPr lang="en-US" dirty="0" smtClean="0"/>
              <a:t>                         or other short-term </a:t>
            </a:r>
            <a:r>
              <a:rPr lang="en-US" dirty="0"/>
              <a:t>camps. </a:t>
            </a:r>
            <a:endParaRPr lang="en-US" dirty="0" smtClean="0"/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A3FDC01-EB38-4F3B-BA8F-040591208E4C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4383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Nomination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4062"/>
            <a:ext cx="8229600" cy="4525963"/>
          </a:xfrm>
        </p:spPr>
        <p:txBody>
          <a:bodyPr/>
          <a:lstStyle/>
          <a:p>
            <a:r>
              <a:rPr lang="en-US" dirty="0"/>
              <a:t>Upon holding a unit election for youth that results in a least one elected youth, the unit committee my nominate registered unit adult leaders, 21 years of age or older, to the lodge adult selection committee.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B523BE5E-CE63-4335-9E59-96A6C4C10D81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3752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Nomination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9601"/>
            <a:ext cx="8229600" cy="11303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They my </a:t>
            </a:r>
            <a:r>
              <a:rPr lang="en-US" dirty="0"/>
              <a:t>nominate the Scoutmaster, as well as 1 additional leader per three elected scouts.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90625" y="2733676"/>
            <a:ext cx="7391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u="sng" dirty="0">
                <a:latin typeface="Helvetica" panose="020B0604020202020204" pitchFamily="34" charset="0"/>
                <a:cs typeface="Helvetica" panose="020B0604020202020204" pitchFamily="34" charset="0"/>
              </a:rPr>
              <a:t>A Unit </a:t>
            </a:r>
            <a:r>
              <a:rPr lang="en-US" sz="2000" u="sng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electing…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	</a:t>
            </a:r>
            <a:r>
              <a:rPr lang="en-US" sz="2000" u="sng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may </a:t>
            </a:r>
            <a:r>
              <a:rPr lang="en-US" sz="2000" u="sng" dirty="0">
                <a:latin typeface="Helvetica" panose="020B0604020202020204" pitchFamily="34" charset="0"/>
                <a:cs typeface="Helvetica" panose="020B0604020202020204" pitchFamily="34" charset="0"/>
              </a:rPr>
              <a:t>nominate…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1-3 Scouts 			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The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Scoutmaster plus One Adult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4-6 Scouts 			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The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Scoutmaster plus Two Adults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7-9 Scouts 			</a:t>
            </a:r>
            <a:r>
              <a:rPr 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The </a:t>
            </a:r>
            <a:r>
              <a:rPr lang="en-US" sz="2000" dirty="0">
                <a:latin typeface="Helvetica" panose="020B0604020202020204" pitchFamily="34" charset="0"/>
                <a:cs typeface="Helvetica" panose="020B0604020202020204" pitchFamily="34" charset="0"/>
              </a:rPr>
              <a:t>Scoutmaster Plus Three Adults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41CF9B77-3E63-451D-AB91-44DF20431125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395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Nomination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0" y="1879599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b="0" dirty="0"/>
              <a:t>Current membership in the Boy Scouts of America.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b="0" dirty="0"/>
              <a:t>The camping requirements for youth are fulfilled </a:t>
            </a:r>
            <a:endParaRPr lang="en-US" sz="22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b="0" dirty="0" smtClean="0"/>
              <a:t>Selection </a:t>
            </a:r>
            <a:r>
              <a:rPr lang="en-US" sz="2200" b="0" dirty="0"/>
              <a:t>of the adult is not based on recognition of </a:t>
            </a:r>
            <a:r>
              <a:rPr lang="en-US" sz="2200" b="0" dirty="0" smtClean="0"/>
              <a:t>service</a:t>
            </a:r>
            <a:endParaRPr lang="en-US" sz="2200" b="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b="0" dirty="0"/>
              <a:t>The individual will be an asset to the Order or the Arrow.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b="0" dirty="0" smtClean="0"/>
              <a:t>The </a:t>
            </a:r>
            <a:r>
              <a:rPr lang="en-US" sz="2200" b="0" dirty="0"/>
              <a:t>adult leader's membership will provide a positive role model </a:t>
            </a:r>
            <a:r>
              <a:rPr lang="en-US" sz="2200" b="0" dirty="0" smtClean="0"/>
              <a:t>for development </a:t>
            </a:r>
            <a:r>
              <a:rPr lang="en-US" sz="2200" b="0" dirty="0"/>
              <a:t>of the youth members of the Lodge.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b="0" dirty="0" smtClean="0"/>
              <a:t>Nomination </a:t>
            </a:r>
            <a:r>
              <a:rPr lang="en-US" sz="2200" b="0" dirty="0"/>
              <a:t>form is completed and received by the Lodge Professional Adviser prior to June 5th.</a:t>
            </a:r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1025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050" y="1860550"/>
            <a:ext cx="8229600" cy="4525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Be familiar with the Unit Elections Training </a:t>
            </a:r>
            <a:r>
              <a:rPr lang="en-US" dirty="0" smtClean="0"/>
              <a:t>Manual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 </a:t>
            </a:r>
            <a:r>
              <a:rPr lang="en-US" dirty="0"/>
              <a:t>current list of all Unit leaders in your district </a:t>
            </a:r>
            <a:r>
              <a:rPr lang="en-US" dirty="0" smtClean="0"/>
              <a:t>will be provided to the UE chair for each chapter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Unit Leaders will be sent an email from the new UE system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Contact </a:t>
            </a:r>
            <a:r>
              <a:rPr lang="en-US" dirty="0"/>
              <a:t>100% of Unit Leaders in your </a:t>
            </a:r>
            <a:r>
              <a:rPr lang="en-US" dirty="0" smtClean="0"/>
              <a:t>district, make sure they got the note and understand the change for 2015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Elections </a:t>
            </a:r>
            <a:r>
              <a:rPr lang="en-US" dirty="0" smtClean="0"/>
              <a:t>need to be held </a:t>
            </a:r>
            <a:r>
              <a:rPr lang="en-US" dirty="0"/>
              <a:t>between 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March </a:t>
            </a:r>
            <a:r>
              <a:rPr lang="en-US" dirty="0"/>
              <a:t>1st and May 31st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774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Week Before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1" y="1839912"/>
            <a:ext cx="8705849" cy="4525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After your unit has selected an election date in the new system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Call </a:t>
            </a:r>
            <a:r>
              <a:rPr lang="en-US" dirty="0"/>
              <a:t>the Unit Leader to confirm date, time, and location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Confirm the </a:t>
            </a:r>
            <a:r>
              <a:rPr lang="en-US" dirty="0" smtClean="0"/>
              <a:t>unit </a:t>
            </a:r>
            <a:r>
              <a:rPr lang="en-US" dirty="0" smtClean="0"/>
              <a:t>printed </a:t>
            </a:r>
            <a:r>
              <a:rPr lang="en-US" dirty="0" smtClean="0"/>
              <a:t>ballots </a:t>
            </a:r>
            <a:r>
              <a:rPr lang="en-US" dirty="0" smtClean="0"/>
              <a:t>ahead of time </a:t>
            </a:r>
            <a:r>
              <a:rPr lang="en-US" dirty="0" smtClean="0"/>
              <a:t>from the new system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Explain </a:t>
            </a:r>
            <a:r>
              <a:rPr lang="en-US" dirty="0"/>
              <a:t>the adult nomination </a:t>
            </a:r>
            <a:r>
              <a:rPr lang="en-US" dirty="0" smtClean="0"/>
              <a:t>process- Remind them to have forms ready for day of election</a:t>
            </a:r>
            <a:endParaRPr lang="en-US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At least 50% of the Unit’s active membership under 21 must be present to hold an election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Materials available</a:t>
            </a:r>
            <a:endParaRPr lang="en-US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86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of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9225" y="1797050"/>
            <a:ext cx="6229350" cy="4525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Materials</a:t>
            </a:r>
          </a:p>
          <a:p>
            <a:r>
              <a:rPr lang="en-US" dirty="0" smtClean="0"/>
              <a:t>Ballots</a:t>
            </a:r>
            <a:endParaRPr lang="en-US" dirty="0"/>
          </a:p>
          <a:p>
            <a:r>
              <a:rPr lang="en-US" dirty="0"/>
              <a:t>Adult Nomination </a:t>
            </a:r>
            <a:r>
              <a:rPr lang="en-US" dirty="0" smtClean="0"/>
              <a:t>Forms</a:t>
            </a:r>
            <a:endParaRPr lang="en-US" dirty="0"/>
          </a:p>
          <a:p>
            <a:r>
              <a:rPr lang="en-US" dirty="0"/>
              <a:t>Lodge </a:t>
            </a:r>
            <a:r>
              <a:rPr lang="en-US" dirty="0" smtClean="0"/>
              <a:t>Calendar</a:t>
            </a:r>
            <a:endParaRPr lang="en-US" dirty="0"/>
          </a:p>
          <a:p>
            <a:r>
              <a:rPr lang="en-US" dirty="0"/>
              <a:t>Chapter Specific </a:t>
            </a:r>
            <a:r>
              <a:rPr lang="en-US" dirty="0" smtClean="0"/>
              <a:t>Information</a:t>
            </a:r>
          </a:p>
          <a:p>
            <a:r>
              <a:rPr lang="en-US" dirty="0"/>
              <a:t>Full Class A Uniform, including sash and lodge </a:t>
            </a:r>
            <a:r>
              <a:rPr lang="en-US" dirty="0" smtClean="0"/>
              <a:t>flap</a:t>
            </a:r>
            <a:endParaRPr lang="en-US" dirty="0"/>
          </a:p>
          <a:p>
            <a:r>
              <a:rPr lang="en-US" dirty="0"/>
              <a:t>Pencils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3716B6-3DEF-4C1B-BC28-AC161F5BEA5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4D58DA-5D53-40D9-BEE0-6A2FADF00969}" type="datetime1">
              <a:rPr lang="en-US" smtClean="0"/>
              <a:pPr>
                <a:defRPr/>
              </a:pPr>
              <a:t>2/5/2015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017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768</Words>
  <Application>Microsoft Office PowerPoint</Application>
  <PresentationFormat>On-screen Show (4:3)</PresentationFormat>
  <Paragraphs>118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Template 1</vt:lpstr>
      <vt:lpstr>Unit Elections Training</vt:lpstr>
      <vt:lpstr>Purpose of Unit Elections</vt:lpstr>
      <vt:lpstr>Youth Requirements</vt:lpstr>
      <vt:lpstr>Adult Nomination Process</vt:lpstr>
      <vt:lpstr>Adult Nomination Process</vt:lpstr>
      <vt:lpstr>Adult Nomination Process</vt:lpstr>
      <vt:lpstr>First Actions</vt:lpstr>
      <vt:lpstr>One Week Before the Election</vt:lpstr>
      <vt:lpstr>Day of the Election</vt:lpstr>
      <vt:lpstr>Day of the Election</vt:lpstr>
      <vt:lpstr>Day of the Election</vt:lpstr>
      <vt:lpstr>Day of the Election</vt:lpstr>
      <vt:lpstr>Day of the Election</vt:lpstr>
      <vt:lpstr>Online Entry System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Show Title Goes Here</dc:title>
  <dc:creator>Order of the Arrow;BSA</dc:creator>
  <cp:lastModifiedBy>EQ</cp:lastModifiedBy>
  <cp:revision>21</cp:revision>
  <dcterms:created xsi:type="dcterms:W3CDTF">2011-12-04T05:26:46Z</dcterms:created>
  <dcterms:modified xsi:type="dcterms:W3CDTF">2015-02-05T20:50:02Z</dcterms:modified>
</cp:coreProperties>
</file>